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320" r:id="rId6"/>
    <p:sldId id="299" r:id="rId7"/>
    <p:sldId id="301" r:id="rId8"/>
    <p:sldId id="326" r:id="rId9"/>
    <p:sldId id="321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ED8D2F"/>
    <a:srgbClr val="4D4D4D"/>
    <a:srgbClr val="747474"/>
    <a:srgbClr val="FFFFFF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08" autoAdjust="0"/>
    <p:restoredTop sz="96437" autoAdjust="0"/>
  </p:normalViewPr>
  <p:slideViewPr>
    <p:cSldViewPr snapToGrid="0">
      <p:cViewPr varScale="1">
        <p:scale>
          <a:sx n="117" d="100"/>
          <a:sy n="117" d="100"/>
        </p:scale>
        <p:origin x="192" y="41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b" anchorCtr="1"/>
          <a:lstStyle/>
          <a:p>
            <a:pPr algn="ctr">
              <a:defRPr/>
            </a:pPr>
            <a:r>
              <a:rPr lang="en-US" sz="1200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[Based on 36 replies]</a:t>
            </a:r>
          </a:p>
        </c:rich>
      </c:tx>
      <c:layout>
        <c:manualLayout>
          <c:xMode val="edge"/>
          <c:yMode val="edge"/>
          <c:x val="0.2225381862232256"/>
          <c:y val="0.9296916117891155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spPr>
            <a:ln w="22225"/>
          </c:spPr>
          <c:dPt>
            <c:idx val="0"/>
            <c:bubble3D val="0"/>
            <c:spPr>
              <a:solidFill>
                <a:srgbClr val="218F4E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98-4755-83D5-D57D0BA07D11}"/>
              </c:ext>
            </c:extLst>
          </c:dPt>
          <c:dPt>
            <c:idx val="1"/>
            <c:bubble3D val="0"/>
            <c:spPr>
              <a:solidFill>
                <a:srgbClr val="C00000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98-4755-83D5-D57D0BA07D1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  <a:alpha val="80000"/>
                </a:scheme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8-4755-83D5-D57D0BA07D11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  <a:alpha val="80000"/>
                </a:scheme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98-4755-83D5-D57D0BA07D11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'GQ1 DQ1'!$A$5:$A$7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'GQ1 DQ1'!$I$5:$I$7</c:f>
              <c:numCache>
                <c:formatCode>0%</c:formatCode>
                <c:ptCount val="3"/>
                <c:pt idx="0">
                  <c:v>0.63888888888888884</c:v>
                </c:pt>
                <c:pt idx="1">
                  <c:v>0.22222222222222221</c:v>
                </c:pt>
                <c:pt idx="2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98-4755-83D5-D57D0BA07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792929904740929"/>
          <c:y val="0.40240524762555252"/>
          <c:w val="0.21429204990005887"/>
          <c:h val="0.20120803639315951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[Based on 35 replies]</a:t>
            </a:r>
          </a:p>
        </c:rich>
      </c:tx>
      <c:layout>
        <c:manualLayout>
          <c:xMode val="edge"/>
          <c:yMode val="edge"/>
          <c:x val="0.36167243845882785"/>
          <c:y val="0.933099132128658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6816093073611"/>
          <c:y val="0.17005131171941465"/>
          <c:w val="0.50663678138527779"/>
          <c:h val="0.72235963293250438"/>
        </c:manualLayout>
      </c:layout>
      <c:doughnutChart>
        <c:varyColors val="1"/>
        <c:ser>
          <c:idx val="0"/>
          <c:order val="0"/>
          <c:spPr>
            <a:ln w="22225"/>
          </c:spPr>
          <c:dPt>
            <c:idx val="0"/>
            <c:bubble3D val="0"/>
            <c:spPr>
              <a:solidFill>
                <a:srgbClr val="218F4E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42-4B93-9A83-7AC5031DD568}"/>
              </c:ext>
            </c:extLst>
          </c:dPt>
          <c:dPt>
            <c:idx val="1"/>
            <c:bubble3D val="0"/>
            <c:spPr>
              <a:solidFill>
                <a:srgbClr val="C00000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42-4B93-9A83-7AC5031DD56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  <a:alpha val="80000"/>
                </a:scheme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2-4B93-9A83-7AC5031DD568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  <a:alpha val="80000"/>
                </a:schemeClr>
              </a:solidFill>
              <a:ln w="222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2-4B93-9A83-7AC5031DD568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'GQ2 DQ2'!$A$5:$A$7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'GQ2 DQ2'!$I$5:$I$7</c:f>
              <c:numCache>
                <c:formatCode>0%</c:formatCode>
                <c:ptCount val="3"/>
                <c:pt idx="0">
                  <c:v>0.68571428571428572</c:v>
                </c:pt>
                <c:pt idx="1">
                  <c:v>0.17142857142857143</c:v>
                </c:pt>
                <c:pt idx="2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42-4B93-9A83-7AC5031DD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734243502675324"/>
          <c:y val="0.39387805862335828"/>
          <c:w val="0.18533442000413464"/>
          <c:h val="0.20288934751547869"/>
        </c:manualLayout>
      </c:layout>
      <c:overlay val="1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5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3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8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401071" cy="2541721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Evaluation of Regulations 1/2003</a:t>
            </a:r>
            <a:br>
              <a:rPr lang="en-US" sz="5000" dirty="0"/>
            </a:br>
            <a:r>
              <a:rPr lang="en-US" sz="5000" dirty="0"/>
              <a:t>and 773/2004 – Preliminary</a:t>
            </a:r>
            <a:br>
              <a:rPr lang="en-US" sz="5000" dirty="0"/>
            </a:br>
            <a:r>
              <a:rPr lang="en-US" sz="5000" dirty="0"/>
              <a:t>results of public consultation</a:t>
            </a:r>
            <a:br>
              <a:rPr lang="en-US" sz="5000" dirty="0"/>
            </a:br>
            <a:br>
              <a:rPr lang="en-US" sz="5000" dirty="0"/>
            </a:br>
            <a:r>
              <a:rPr lang="en-US" sz="4000" dirty="0">
                <a:solidFill>
                  <a:srgbClr val="FFC000"/>
                </a:solidFill>
              </a:rPr>
              <a:t>ECLF annual plenary meeting, 8 December 2022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 </a:t>
            </a:r>
            <a:endParaRPr lang="en-GB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022" y="1333757"/>
            <a:ext cx="10369893" cy="469831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16 December 2022 will mark 20 years since Regulation 1/2003 was adopted</a:t>
            </a:r>
          </a:p>
          <a:p>
            <a:pPr marL="265113" lvl="1">
              <a:spcAft>
                <a:spcPts val="600"/>
              </a:spcAft>
              <a:tabLst>
                <a:tab pos="715963" algn="l"/>
              </a:tabLst>
            </a:pPr>
            <a:r>
              <a:rPr lang="en-US" sz="2400" dirty="0"/>
              <a:t>Evaluation launched on 30 March 2022 to assess whether Regulation 1/2003 is “fit for the digital age”, in the current context of increasing complexity of investigation and strict judicial scrutiny, coupled with scarce resources</a:t>
            </a:r>
          </a:p>
          <a:p>
            <a:pPr marL="36513" lvl="1" indent="0">
              <a:spcAft>
                <a:spcPts val="600"/>
              </a:spcAft>
              <a:buNone/>
              <a:tabLst>
                <a:tab pos="715963" algn="l"/>
              </a:tabLst>
            </a:pPr>
            <a:endParaRPr lang="en-US" sz="2400" dirty="0"/>
          </a:p>
          <a:p>
            <a:pPr lvl="0"/>
            <a:r>
              <a:rPr lang="en-GB" dirty="0"/>
              <a:t>Regulation 1/2003 and Regulation 773/2004 are subject to evaluation in their entirety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However, specific focus on certain areas in light of the Commission’s enforcement experience: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GB" dirty="0"/>
              <a:t>The Commission’s investigative powers, notably requests for information, the power to take statements and inspections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GB" dirty="0"/>
              <a:t>The procedural rights of parties to investigations, particularly in relation to the exercise of the right to be heard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GB" dirty="0"/>
              <a:t>The procedural rights of third parties, particularly as regards the handling of formal complaints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GB" dirty="0"/>
              <a:t>The Commission’s enforcement decisions, e.g. with regard to the power to adopt interim measures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GB" dirty="0"/>
              <a:t>The functioning of the ECN </a:t>
            </a:r>
          </a:p>
          <a:p>
            <a:pPr marL="0" indent="0">
              <a:buNone/>
              <a:tabLst>
                <a:tab pos="539750" algn="l"/>
              </a:tabLst>
            </a:pPr>
            <a:endParaRPr lang="en-US" sz="2000" dirty="0"/>
          </a:p>
          <a:p>
            <a:pPr>
              <a:tabLst>
                <a:tab pos="539750" algn="l"/>
              </a:tabLst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54" y="396814"/>
            <a:ext cx="10515600" cy="782357"/>
          </a:xfrm>
        </p:spPr>
        <p:txBody>
          <a:bodyPr/>
          <a:lstStyle/>
          <a:p>
            <a:r>
              <a:rPr lang="en-GB" dirty="0"/>
              <a:t>Evaluation exercise 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3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611616"/>
            <a:ext cx="10648123" cy="3881904"/>
          </a:xfrm>
        </p:spPr>
        <p:txBody>
          <a:bodyPr>
            <a:noAutofit/>
          </a:bodyPr>
          <a:lstStyle/>
          <a:p>
            <a:r>
              <a:rPr lang="en-GB" dirty="0"/>
              <a:t>Public consultation was launched on 30 June 2022 and closed on 6 October 2022</a:t>
            </a:r>
          </a:p>
          <a:p>
            <a:pPr lvl="1"/>
            <a:r>
              <a:rPr lang="en-GB" dirty="0"/>
              <a:t>General (on </a:t>
            </a:r>
            <a:r>
              <a:rPr lang="en-GB" i="1" dirty="0"/>
              <a:t>Have Your Say</a:t>
            </a:r>
            <a:r>
              <a:rPr lang="en-GB" dirty="0"/>
              <a:t>)</a:t>
            </a:r>
            <a:r>
              <a:rPr lang="en-GB" i="1" dirty="0"/>
              <a:t> </a:t>
            </a:r>
            <a:r>
              <a:rPr lang="en-GB" dirty="0"/>
              <a:t>and detailed questionnaires</a:t>
            </a:r>
          </a:p>
          <a:p>
            <a:pPr lvl="1"/>
            <a:r>
              <a:rPr lang="en-GB" dirty="0"/>
              <a:t>19 responses to general questionnaire and 24 responses to detailed questionnaire</a:t>
            </a:r>
          </a:p>
          <a:p>
            <a:pPr lvl="1"/>
            <a:r>
              <a:rPr lang="en-GB" dirty="0"/>
              <a:t>11 contributions on Call for Evidence</a:t>
            </a:r>
          </a:p>
          <a:p>
            <a:pPr lvl="1"/>
            <a:r>
              <a:rPr lang="en-GB" dirty="0"/>
              <a:t>8 contributions directly to the Commission</a:t>
            </a:r>
          </a:p>
          <a:p>
            <a:r>
              <a:rPr lang="en-GB" dirty="0"/>
              <a:t>+ NCA consultation by means of questionnaires and discussion in ECN meetings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96535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707174"/>
              </p:ext>
            </p:extLst>
          </p:nvPr>
        </p:nvGraphicFramePr>
        <p:xfrm>
          <a:off x="1740115" y="2672556"/>
          <a:ext cx="4540250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267574"/>
              </p:ext>
            </p:extLst>
          </p:nvPr>
        </p:nvGraphicFramePr>
        <p:xfrm>
          <a:off x="6340493" y="2728913"/>
          <a:ext cx="5451513" cy="382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5328000" cy="1153101"/>
          </a:xfrm>
          <a:ln>
            <a:solidFill>
              <a:schemeClr val="accent4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In your view, has Regulation 1/2003 achieved its objective of an</a:t>
            </a:r>
            <a:r>
              <a:rPr lang="en-US" sz="2000" dirty="0">
                <a:solidFill>
                  <a:srgbClr val="4D4D4D"/>
                </a:solidFill>
              </a:rPr>
              <a:t> effective and uniform application of Art. 101 TFEU in the </a:t>
            </a:r>
            <a:r>
              <a:rPr lang="en-US" sz="2000" dirty="0"/>
              <a:t>EU?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1153101"/>
          </a:xfrm>
          <a:ln>
            <a:solidFill>
              <a:schemeClr val="accent4"/>
            </a:solidFill>
          </a:ln>
        </p:spPr>
        <p:txBody>
          <a:bodyPr/>
          <a:lstStyle/>
          <a:p>
            <a:pPr algn="just"/>
            <a:r>
              <a:rPr lang="en-US" sz="2000" dirty="0">
                <a:solidFill>
                  <a:srgbClr val="4D4D4D"/>
                </a:solidFill>
              </a:rPr>
              <a:t>In your view, has Regulation 1/2003 achieved its objective of an effective and uniform application of Art. 102 TFEU in the EU?</a:t>
            </a:r>
            <a:endParaRPr lang="en-GB" sz="2000" dirty="0">
              <a:solidFill>
                <a:srgbClr val="4D4D4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EU Survey feedback – </a:t>
            </a:r>
            <a:r>
              <a:rPr lang="en-GB" i="1" dirty="0"/>
              <a:t>effective and uniform 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1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176166" cy="390643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Abolishing notifications was a success, confirmed usefulness of need for guidance (guidelines, decisions, informal guidance)</a:t>
            </a:r>
          </a:p>
          <a:p>
            <a:r>
              <a:rPr lang="en-GB" dirty="0"/>
              <a:t>Parallel enforcement: overall successful, some concerns expressed concerning divergent approaches between NCAs and Commission/cooperation within ECN</a:t>
            </a:r>
          </a:p>
          <a:p>
            <a:r>
              <a:rPr lang="en-GB" dirty="0"/>
              <a:t>Commission procedures are in general effective – at the same time, calls for </a:t>
            </a:r>
            <a:r>
              <a:rPr lang="en-GB" sz="2400" dirty="0"/>
              <a:t>greater transparency and timeliness while protecting rights of defence and confidentiality</a:t>
            </a:r>
          </a:p>
          <a:p>
            <a:pPr lvl="1"/>
            <a:r>
              <a:rPr lang="en-GB" dirty="0"/>
              <a:t>Some calls for deadlines (not necessarily statutory, and possibly tailor-made to the case)</a:t>
            </a:r>
          </a:p>
          <a:p>
            <a:pPr lvl="1"/>
            <a:r>
              <a:rPr lang="en-GB" dirty="0"/>
              <a:t>Some calls for more transparency on the Commission’s preliminary case earlier on in the procedure</a:t>
            </a:r>
          </a:p>
          <a:p>
            <a:pPr lvl="1"/>
            <a:r>
              <a:rPr lang="en-GB" dirty="0"/>
              <a:t>Some calls for more efficient access to file procedure but also for protection of confidential information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9905" y="687141"/>
            <a:ext cx="10515600" cy="782357"/>
          </a:xfrm>
        </p:spPr>
        <p:txBody>
          <a:bodyPr/>
          <a:lstStyle/>
          <a:p>
            <a:r>
              <a:rPr lang="en-GB" dirty="0"/>
              <a:t>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182741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817976" y="927056"/>
          <a:ext cx="9592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353">
                  <a:extLst>
                    <a:ext uri="{9D8B030D-6E8A-4147-A177-3AD203B41FA5}">
                      <a16:colId xmlns:a16="http://schemas.microsoft.com/office/drawing/2014/main" val="4138066699"/>
                    </a:ext>
                  </a:extLst>
                </a:gridCol>
                <a:gridCol w="2300018">
                  <a:extLst>
                    <a:ext uri="{9D8B030D-6E8A-4147-A177-3AD203B41FA5}">
                      <a16:colId xmlns:a16="http://schemas.microsoft.com/office/drawing/2014/main" val="2036554721"/>
                    </a:ext>
                  </a:extLst>
                </a:gridCol>
                <a:gridCol w="1158037">
                  <a:extLst>
                    <a:ext uri="{9D8B030D-6E8A-4147-A177-3AD203B41FA5}">
                      <a16:colId xmlns:a16="http://schemas.microsoft.com/office/drawing/2014/main" val="3177242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2    0    2    2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2  0  2  3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2 0 2 4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69147"/>
                  </a:ext>
                </a:extLst>
              </a:tr>
            </a:tbl>
          </a:graphicData>
        </a:graphic>
      </p:graphicFrame>
      <p:cxnSp>
        <p:nvCxnSpPr>
          <p:cNvPr id="54" name="Straight Connector 53"/>
          <p:cNvCxnSpPr>
            <a:stCxn id="59" idx="4"/>
            <a:endCxn id="57" idx="0"/>
          </p:cNvCxnSpPr>
          <p:nvPr/>
        </p:nvCxnSpPr>
        <p:spPr>
          <a:xfrm>
            <a:off x="2158582" y="1799103"/>
            <a:ext cx="0" cy="636222"/>
          </a:xfrm>
          <a:prstGeom prst="line">
            <a:avLst/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4851" y="-130999"/>
            <a:ext cx="10052877" cy="700306"/>
          </a:xfrm>
        </p:spPr>
        <p:txBody>
          <a:bodyPr/>
          <a:lstStyle/>
          <a:p>
            <a:pPr algn="ctr"/>
            <a:r>
              <a:rPr lang="en-IE" sz="2000" dirty="0"/>
              <a:t>Regulation 1/2003 Evaluation – Timeline</a:t>
            </a:r>
          </a:p>
        </p:txBody>
      </p:sp>
      <p:sp>
        <p:nvSpPr>
          <p:cNvPr id="25" name="Freeform 24"/>
          <p:cNvSpPr/>
          <p:nvPr/>
        </p:nvSpPr>
        <p:spPr>
          <a:xfrm>
            <a:off x="7604772" y="3359316"/>
            <a:ext cx="1446375" cy="449930"/>
          </a:xfrm>
          <a:custGeom>
            <a:avLst/>
            <a:gdLst>
              <a:gd name="connsiteX0" fmla="*/ 0 w 1446375"/>
              <a:gd name="connsiteY0" fmla="*/ 144638 h 1827574"/>
              <a:gd name="connsiteX1" fmla="*/ 144638 w 1446375"/>
              <a:gd name="connsiteY1" fmla="*/ 0 h 1827574"/>
              <a:gd name="connsiteX2" fmla="*/ 1301738 w 1446375"/>
              <a:gd name="connsiteY2" fmla="*/ 0 h 1827574"/>
              <a:gd name="connsiteX3" fmla="*/ 1446376 w 1446375"/>
              <a:gd name="connsiteY3" fmla="*/ 144638 h 1827574"/>
              <a:gd name="connsiteX4" fmla="*/ 1446375 w 1446375"/>
              <a:gd name="connsiteY4" fmla="*/ 1682937 h 1827574"/>
              <a:gd name="connsiteX5" fmla="*/ 1301737 w 1446375"/>
              <a:gd name="connsiteY5" fmla="*/ 1827575 h 1827574"/>
              <a:gd name="connsiteX6" fmla="*/ 144638 w 1446375"/>
              <a:gd name="connsiteY6" fmla="*/ 1827574 h 1827574"/>
              <a:gd name="connsiteX7" fmla="*/ 0 w 1446375"/>
              <a:gd name="connsiteY7" fmla="*/ 1682936 h 1827574"/>
              <a:gd name="connsiteX8" fmla="*/ 0 w 1446375"/>
              <a:gd name="connsiteY8" fmla="*/ 144638 h 182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375" h="1827574">
                <a:moveTo>
                  <a:pt x="0" y="144638"/>
                </a:moveTo>
                <a:cubicBezTo>
                  <a:pt x="0" y="64757"/>
                  <a:pt x="64757" y="0"/>
                  <a:pt x="144638" y="0"/>
                </a:cubicBezTo>
                <a:lnTo>
                  <a:pt x="1301738" y="0"/>
                </a:lnTo>
                <a:cubicBezTo>
                  <a:pt x="1381619" y="0"/>
                  <a:pt x="1446376" y="64757"/>
                  <a:pt x="1446376" y="144638"/>
                </a:cubicBezTo>
                <a:cubicBezTo>
                  <a:pt x="1446376" y="657404"/>
                  <a:pt x="1446375" y="1170171"/>
                  <a:pt x="1446375" y="1682937"/>
                </a:cubicBezTo>
                <a:cubicBezTo>
                  <a:pt x="1446375" y="1762818"/>
                  <a:pt x="1381618" y="1827575"/>
                  <a:pt x="1301737" y="1827575"/>
                </a:cubicBezTo>
                <a:lnTo>
                  <a:pt x="144638" y="1827574"/>
                </a:lnTo>
                <a:cubicBezTo>
                  <a:pt x="64757" y="1827574"/>
                  <a:pt x="0" y="1762817"/>
                  <a:pt x="0" y="1682936"/>
                </a:cubicBezTo>
                <a:lnTo>
                  <a:pt x="0" y="14463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03058" tIns="103058" rIns="103058" bIns="103058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Stakeholder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Workshops</a:t>
            </a:r>
          </a:p>
        </p:txBody>
      </p:sp>
      <p:sp>
        <p:nvSpPr>
          <p:cNvPr id="28" name="Freeform 27"/>
          <p:cNvSpPr/>
          <p:nvPr/>
        </p:nvSpPr>
        <p:spPr>
          <a:xfrm>
            <a:off x="9545078" y="2765655"/>
            <a:ext cx="99372" cy="118462"/>
          </a:xfrm>
          <a:custGeom>
            <a:avLst/>
            <a:gdLst>
              <a:gd name="connsiteX0" fmla="*/ 0 w 99372"/>
              <a:gd name="connsiteY0" fmla="*/ 23692 h 118462"/>
              <a:gd name="connsiteX1" fmla="*/ 49686 w 99372"/>
              <a:gd name="connsiteY1" fmla="*/ 23692 h 118462"/>
              <a:gd name="connsiteX2" fmla="*/ 49686 w 99372"/>
              <a:gd name="connsiteY2" fmla="*/ 0 h 118462"/>
              <a:gd name="connsiteX3" fmla="*/ 99372 w 99372"/>
              <a:gd name="connsiteY3" fmla="*/ 59231 h 118462"/>
              <a:gd name="connsiteX4" fmla="*/ 49686 w 99372"/>
              <a:gd name="connsiteY4" fmla="*/ 118462 h 118462"/>
              <a:gd name="connsiteX5" fmla="*/ 49686 w 99372"/>
              <a:gd name="connsiteY5" fmla="*/ 94770 h 118462"/>
              <a:gd name="connsiteX6" fmla="*/ 0 w 99372"/>
              <a:gd name="connsiteY6" fmla="*/ 94770 h 118462"/>
              <a:gd name="connsiteX7" fmla="*/ 0 w 99372"/>
              <a:gd name="connsiteY7" fmla="*/ 23692 h 1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72" h="118462">
                <a:moveTo>
                  <a:pt x="0" y="23692"/>
                </a:moveTo>
                <a:lnTo>
                  <a:pt x="49686" y="23692"/>
                </a:lnTo>
                <a:lnTo>
                  <a:pt x="49686" y="0"/>
                </a:lnTo>
                <a:lnTo>
                  <a:pt x="99372" y="59231"/>
                </a:lnTo>
                <a:lnTo>
                  <a:pt x="49686" y="118462"/>
                </a:lnTo>
                <a:lnTo>
                  <a:pt x="49686" y="94770"/>
                </a:lnTo>
                <a:lnTo>
                  <a:pt x="0" y="94770"/>
                </a:lnTo>
                <a:lnTo>
                  <a:pt x="0" y="23692"/>
                </a:lnTo>
                <a:close/>
              </a:path>
            </a:pathLst>
          </a:custGeom>
          <a:solidFill>
            <a:schemeClr val="bg1"/>
          </a:solidFill>
        </p:spPr>
        <p:style>
          <a:lnRef idx="0">
            <a:schemeClr val="accent1">
              <a:shade val="90000"/>
              <a:hueOff val="51993"/>
              <a:satOff val="-19254"/>
              <a:lumOff val="18496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90000"/>
              <a:hueOff val="51993"/>
              <a:satOff val="-19254"/>
              <a:lumOff val="184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692" rIns="29812" bIns="2369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252" y="646897"/>
            <a:ext cx="460121" cy="6978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01149" y="1378725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/>
              <a:t>Aug – Dec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60576" y="1347166"/>
          <a:ext cx="5582022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30337">
                  <a:extLst>
                    <a:ext uri="{9D8B030D-6E8A-4147-A177-3AD203B41FA5}">
                      <a16:colId xmlns:a16="http://schemas.microsoft.com/office/drawing/2014/main" val="1192657663"/>
                    </a:ext>
                  </a:extLst>
                </a:gridCol>
                <a:gridCol w="930337">
                  <a:extLst>
                    <a:ext uri="{9D8B030D-6E8A-4147-A177-3AD203B41FA5}">
                      <a16:colId xmlns:a16="http://schemas.microsoft.com/office/drawing/2014/main" val="3224592575"/>
                    </a:ext>
                  </a:extLst>
                </a:gridCol>
                <a:gridCol w="930337">
                  <a:extLst>
                    <a:ext uri="{9D8B030D-6E8A-4147-A177-3AD203B41FA5}">
                      <a16:colId xmlns:a16="http://schemas.microsoft.com/office/drawing/2014/main" val="647272046"/>
                    </a:ext>
                  </a:extLst>
                </a:gridCol>
                <a:gridCol w="930337">
                  <a:extLst>
                    <a:ext uri="{9D8B030D-6E8A-4147-A177-3AD203B41FA5}">
                      <a16:colId xmlns:a16="http://schemas.microsoft.com/office/drawing/2014/main" val="3614960860"/>
                    </a:ext>
                  </a:extLst>
                </a:gridCol>
                <a:gridCol w="930337">
                  <a:extLst>
                    <a:ext uri="{9D8B030D-6E8A-4147-A177-3AD203B41FA5}">
                      <a16:colId xmlns:a16="http://schemas.microsoft.com/office/drawing/2014/main" val="2016043698"/>
                    </a:ext>
                  </a:extLst>
                </a:gridCol>
                <a:gridCol w="930337">
                  <a:extLst>
                    <a:ext uri="{9D8B030D-6E8A-4147-A177-3AD203B41FA5}">
                      <a16:colId xmlns:a16="http://schemas.microsoft.com/office/drawing/2014/main" val="3654835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Aug - 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8538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835722" y="1347166"/>
          <a:ext cx="2754308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7154">
                  <a:extLst>
                    <a:ext uri="{9D8B030D-6E8A-4147-A177-3AD203B41FA5}">
                      <a16:colId xmlns:a16="http://schemas.microsoft.com/office/drawing/2014/main" val="4221669815"/>
                    </a:ext>
                  </a:extLst>
                </a:gridCol>
                <a:gridCol w="1377154">
                  <a:extLst>
                    <a:ext uri="{9D8B030D-6E8A-4147-A177-3AD203B41FA5}">
                      <a16:colId xmlns:a16="http://schemas.microsoft.com/office/drawing/2014/main" val="2311675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/>
                        <a:t>Jan - July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Aug - Dec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0391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594181" y="1347166"/>
          <a:ext cx="126761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67613">
                  <a:extLst>
                    <a:ext uri="{9D8B030D-6E8A-4147-A177-3AD203B41FA5}">
                      <a16:colId xmlns:a16="http://schemas.microsoft.com/office/drawing/2014/main" val="132319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Jan</a:t>
                      </a:r>
                      <a:r>
                        <a:rPr lang="en-GB" sz="1200" baseline="0" dirty="0"/>
                        <a:t> - June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12199"/>
                  </a:ext>
                </a:extLst>
              </a:tr>
            </a:tbl>
          </a:graphicData>
        </a:graphic>
      </p:graphicFrame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901" y="932479"/>
            <a:ext cx="375302" cy="4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470610" y="2435325"/>
            <a:ext cx="1375944" cy="46166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 sz="1200" dirty="0"/>
              <a:t>Public </a:t>
            </a:r>
          </a:p>
          <a:p>
            <a:r>
              <a:rPr lang="en-GB" sz="1200" dirty="0"/>
              <a:t>announcement 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0853856" y="1774497"/>
            <a:ext cx="4752" cy="512253"/>
          </a:xfrm>
          <a:prstGeom prst="line">
            <a:avLst/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468543" y="2296292"/>
            <a:ext cx="770626" cy="276999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SWD</a:t>
            </a:r>
          </a:p>
        </p:txBody>
      </p:sp>
      <p:sp>
        <p:nvSpPr>
          <p:cNvPr id="59" name="Oval 58"/>
          <p:cNvSpPr/>
          <p:nvPr/>
        </p:nvSpPr>
        <p:spPr>
          <a:xfrm>
            <a:off x="2106898" y="1700794"/>
            <a:ext cx="103367" cy="98309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4908668" y="1683582"/>
            <a:ext cx="103367" cy="98309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10802173" y="1670985"/>
            <a:ext cx="103367" cy="98309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>
            <a:off x="7604772" y="4581028"/>
            <a:ext cx="1468851" cy="380876"/>
          </a:xfrm>
          <a:custGeom>
            <a:avLst/>
            <a:gdLst>
              <a:gd name="connsiteX0" fmla="*/ 0 w 1446375"/>
              <a:gd name="connsiteY0" fmla="*/ 144638 h 1827574"/>
              <a:gd name="connsiteX1" fmla="*/ 144638 w 1446375"/>
              <a:gd name="connsiteY1" fmla="*/ 0 h 1827574"/>
              <a:gd name="connsiteX2" fmla="*/ 1301738 w 1446375"/>
              <a:gd name="connsiteY2" fmla="*/ 0 h 1827574"/>
              <a:gd name="connsiteX3" fmla="*/ 1446376 w 1446375"/>
              <a:gd name="connsiteY3" fmla="*/ 144638 h 1827574"/>
              <a:gd name="connsiteX4" fmla="*/ 1446375 w 1446375"/>
              <a:gd name="connsiteY4" fmla="*/ 1682937 h 1827574"/>
              <a:gd name="connsiteX5" fmla="*/ 1301737 w 1446375"/>
              <a:gd name="connsiteY5" fmla="*/ 1827575 h 1827574"/>
              <a:gd name="connsiteX6" fmla="*/ 144638 w 1446375"/>
              <a:gd name="connsiteY6" fmla="*/ 1827574 h 1827574"/>
              <a:gd name="connsiteX7" fmla="*/ 0 w 1446375"/>
              <a:gd name="connsiteY7" fmla="*/ 1682936 h 1827574"/>
              <a:gd name="connsiteX8" fmla="*/ 0 w 1446375"/>
              <a:gd name="connsiteY8" fmla="*/ 144638 h 182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375" h="1827574">
                <a:moveTo>
                  <a:pt x="0" y="144638"/>
                </a:moveTo>
                <a:cubicBezTo>
                  <a:pt x="0" y="64757"/>
                  <a:pt x="64757" y="0"/>
                  <a:pt x="144638" y="0"/>
                </a:cubicBezTo>
                <a:lnTo>
                  <a:pt x="1301738" y="0"/>
                </a:lnTo>
                <a:cubicBezTo>
                  <a:pt x="1381619" y="0"/>
                  <a:pt x="1446376" y="64757"/>
                  <a:pt x="1446376" y="144638"/>
                </a:cubicBezTo>
                <a:cubicBezTo>
                  <a:pt x="1446376" y="657404"/>
                  <a:pt x="1446375" y="1170171"/>
                  <a:pt x="1446375" y="1682937"/>
                </a:cubicBezTo>
                <a:cubicBezTo>
                  <a:pt x="1446375" y="1762818"/>
                  <a:pt x="1381618" y="1827575"/>
                  <a:pt x="1301737" y="1827575"/>
                </a:cubicBezTo>
                <a:lnTo>
                  <a:pt x="144638" y="1827574"/>
                </a:lnTo>
                <a:cubicBezTo>
                  <a:pt x="64757" y="1827574"/>
                  <a:pt x="0" y="1762817"/>
                  <a:pt x="0" y="1682936"/>
                </a:cubicBezTo>
                <a:lnTo>
                  <a:pt x="0" y="14463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03058" tIns="103058" rIns="103058" bIns="103058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ECN meetings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60576" y="3058636"/>
            <a:ext cx="96449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60576" y="4160605"/>
            <a:ext cx="96449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260576" y="5464797"/>
            <a:ext cx="96449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960351" y="1751029"/>
            <a:ext cx="0" cy="2884471"/>
          </a:xfrm>
          <a:prstGeom prst="line">
            <a:avLst/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08259" y="3084748"/>
            <a:ext cx="1104181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/>
            </a:lvl1pPr>
          </a:lstStyle>
          <a:p>
            <a:r>
              <a:rPr lang="en-GB" sz="1200" dirty="0"/>
              <a:t>Launch public consultation/ Call for evidence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08260" y="4489397"/>
            <a:ext cx="1104181" cy="7671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03058" tIns="103058" rIns="103058" bIns="103058" numCol="1" spcCol="1270" anchor="ctr" anchorCtr="0">
            <a:noAutofit/>
          </a:bodyPr>
          <a:lstStyle>
            <a:defPPr>
              <a:defRPr lang="en-US"/>
            </a:defPPr>
            <a:lvl1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000"/>
            </a:lvl1pPr>
          </a:lstStyle>
          <a:p>
            <a:r>
              <a:rPr lang="en-GB" sz="1200" dirty="0"/>
              <a:t>Launch ECN consultation</a:t>
            </a:r>
          </a:p>
        </p:txBody>
      </p:sp>
      <p:sp>
        <p:nvSpPr>
          <p:cNvPr id="37" name="Freeform 36"/>
          <p:cNvSpPr/>
          <p:nvPr/>
        </p:nvSpPr>
        <p:spPr>
          <a:xfrm>
            <a:off x="6842599" y="5573077"/>
            <a:ext cx="2875334" cy="449930"/>
          </a:xfrm>
          <a:custGeom>
            <a:avLst/>
            <a:gdLst>
              <a:gd name="connsiteX0" fmla="*/ 0 w 1446375"/>
              <a:gd name="connsiteY0" fmla="*/ 144638 h 1827574"/>
              <a:gd name="connsiteX1" fmla="*/ 144638 w 1446375"/>
              <a:gd name="connsiteY1" fmla="*/ 0 h 1827574"/>
              <a:gd name="connsiteX2" fmla="*/ 1301738 w 1446375"/>
              <a:gd name="connsiteY2" fmla="*/ 0 h 1827574"/>
              <a:gd name="connsiteX3" fmla="*/ 1446376 w 1446375"/>
              <a:gd name="connsiteY3" fmla="*/ 144638 h 1827574"/>
              <a:gd name="connsiteX4" fmla="*/ 1446375 w 1446375"/>
              <a:gd name="connsiteY4" fmla="*/ 1682937 h 1827574"/>
              <a:gd name="connsiteX5" fmla="*/ 1301737 w 1446375"/>
              <a:gd name="connsiteY5" fmla="*/ 1827575 h 1827574"/>
              <a:gd name="connsiteX6" fmla="*/ 144638 w 1446375"/>
              <a:gd name="connsiteY6" fmla="*/ 1827574 h 1827574"/>
              <a:gd name="connsiteX7" fmla="*/ 0 w 1446375"/>
              <a:gd name="connsiteY7" fmla="*/ 1682936 h 1827574"/>
              <a:gd name="connsiteX8" fmla="*/ 0 w 1446375"/>
              <a:gd name="connsiteY8" fmla="*/ 144638 h 182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375" h="1827574">
                <a:moveTo>
                  <a:pt x="0" y="144638"/>
                </a:moveTo>
                <a:cubicBezTo>
                  <a:pt x="0" y="64757"/>
                  <a:pt x="64757" y="0"/>
                  <a:pt x="144638" y="0"/>
                </a:cubicBezTo>
                <a:lnTo>
                  <a:pt x="1301738" y="0"/>
                </a:lnTo>
                <a:cubicBezTo>
                  <a:pt x="1381619" y="0"/>
                  <a:pt x="1446376" y="64757"/>
                  <a:pt x="1446376" y="144638"/>
                </a:cubicBezTo>
                <a:cubicBezTo>
                  <a:pt x="1446376" y="657404"/>
                  <a:pt x="1446375" y="1170171"/>
                  <a:pt x="1446375" y="1682937"/>
                </a:cubicBezTo>
                <a:cubicBezTo>
                  <a:pt x="1446375" y="1762818"/>
                  <a:pt x="1381618" y="1827575"/>
                  <a:pt x="1301737" y="1827575"/>
                </a:cubicBezTo>
                <a:lnTo>
                  <a:pt x="144638" y="1827574"/>
                </a:lnTo>
                <a:cubicBezTo>
                  <a:pt x="64757" y="1827574"/>
                  <a:pt x="0" y="1762817"/>
                  <a:pt x="0" y="1682936"/>
                </a:cubicBezTo>
                <a:lnTo>
                  <a:pt x="0" y="14463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03058" tIns="103058" rIns="103058" bIns="103058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Studies</a:t>
            </a:r>
          </a:p>
        </p:txBody>
      </p:sp>
      <p:sp>
        <p:nvSpPr>
          <p:cNvPr id="29" name="Freeform 28"/>
          <p:cNvSpPr/>
          <p:nvPr/>
        </p:nvSpPr>
        <p:spPr>
          <a:xfrm>
            <a:off x="2434529" y="5573077"/>
            <a:ext cx="1699727" cy="449930"/>
          </a:xfrm>
          <a:custGeom>
            <a:avLst/>
            <a:gdLst>
              <a:gd name="connsiteX0" fmla="*/ 0 w 1446375"/>
              <a:gd name="connsiteY0" fmla="*/ 144638 h 1827574"/>
              <a:gd name="connsiteX1" fmla="*/ 144638 w 1446375"/>
              <a:gd name="connsiteY1" fmla="*/ 0 h 1827574"/>
              <a:gd name="connsiteX2" fmla="*/ 1301738 w 1446375"/>
              <a:gd name="connsiteY2" fmla="*/ 0 h 1827574"/>
              <a:gd name="connsiteX3" fmla="*/ 1446376 w 1446375"/>
              <a:gd name="connsiteY3" fmla="*/ 144638 h 1827574"/>
              <a:gd name="connsiteX4" fmla="*/ 1446375 w 1446375"/>
              <a:gd name="connsiteY4" fmla="*/ 1682937 h 1827574"/>
              <a:gd name="connsiteX5" fmla="*/ 1301737 w 1446375"/>
              <a:gd name="connsiteY5" fmla="*/ 1827575 h 1827574"/>
              <a:gd name="connsiteX6" fmla="*/ 144638 w 1446375"/>
              <a:gd name="connsiteY6" fmla="*/ 1827574 h 1827574"/>
              <a:gd name="connsiteX7" fmla="*/ 0 w 1446375"/>
              <a:gd name="connsiteY7" fmla="*/ 1682936 h 1827574"/>
              <a:gd name="connsiteX8" fmla="*/ 0 w 1446375"/>
              <a:gd name="connsiteY8" fmla="*/ 144638 h 182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375" h="1827574">
                <a:moveTo>
                  <a:pt x="0" y="144638"/>
                </a:moveTo>
                <a:cubicBezTo>
                  <a:pt x="0" y="64757"/>
                  <a:pt x="64757" y="0"/>
                  <a:pt x="144638" y="0"/>
                </a:cubicBezTo>
                <a:lnTo>
                  <a:pt x="1301738" y="0"/>
                </a:lnTo>
                <a:cubicBezTo>
                  <a:pt x="1381619" y="0"/>
                  <a:pt x="1446376" y="64757"/>
                  <a:pt x="1446376" y="144638"/>
                </a:cubicBezTo>
                <a:cubicBezTo>
                  <a:pt x="1446376" y="657404"/>
                  <a:pt x="1446375" y="1170171"/>
                  <a:pt x="1446375" y="1682937"/>
                </a:cubicBezTo>
                <a:cubicBezTo>
                  <a:pt x="1446375" y="1762818"/>
                  <a:pt x="1381618" y="1827575"/>
                  <a:pt x="1301737" y="1827575"/>
                </a:cubicBezTo>
                <a:lnTo>
                  <a:pt x="144638" y="1827574"/>
                </a:lnTo>
                <a:cubicBezTo>
                  <a:pt x="64757" y="1827574"/>
                  <a:pt x="0" y="1762817"/>
                  <a:pt x="0" y="1682936"/>
                </a:cubicBezTo>
                <a:lnTo>
                  <a:pt x="0" y="144638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03058" tIns="103058" rIns="103058" bIns="103058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Publication of tender specifications</a:t>
            </a:r>
          </a:p>
        </p:txBody>
      </p:sp>
      <p:cxnSp>
        <p:nvCxnSpPr>
          <p:cNvPr id="30" name="Straight Connector 29"/>
          <p:cNvCxnSpPr>
            <a:endCxn id="33" idx="0"/>
          </p:cNvCxnSpPr>
          <p:nvPr/>
        </p:nvCxnSpPr>
        <p:spPr>
          <a:xfrm>
            <a:off x="6361638" y="1751029"/>
            <a:ext cx="11614" cy="1333719"/>
          </a:xfrm>
          <a:prstGeom prst="line">
            <a:avLst/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21161" y="3084748"/>
            <a:ext cx="1104181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/>
            </a:lvl1pPr>
          </a:lstStyle>
          <a:p>
            <a:r>
              <a:rPr lang="en-GB" sz="1200" dirty="0"/>
              <a:t>Deadline to respond to public consultation</a:t>
            </a:r>
          </a:p>
        </p:txBody>
      </p:sp>
      <p:sp>
        <p:nvSpPr>
          <p:cNvPr id="38" name="Oval 37"/>
          <p:cNvSpPr/>
          <p:nvPr/>
        </p:nvSpPr>
        <p:spPr>
          <a:xfrm>
            <a:off x="6309953" y="1668967"/>
            <a:ext cx="103367" cy="98309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4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 Document" ma:contentTypeID="0x01010400988603A364794F7AA753E65AAE732805000994316B630CD54B90AF345134E4B549" ma:contentTypeVersion="5" ma:contentTypeDescription="Upload a any type of Document to this Document Library, Tag and Categorize." ma:contentTypeScope="" ma:versionID="4f3a44a8001603d8c2d17d712f306527">
  <xsd:schema xmlns:xsd="http://www.w3.org/2001/XMLSchema" xmlns:xs="http://www.w3.org/2001/XMLSchema" xmlns:p="http://schemas.microsoft.com/office/2006/metadata/properties" xmlns:ns1="1a034b1e-ab73-4239-8c9c-387de1e20864" targetNamespace="http://schemas.microsoft.com/office/2006/metadata/properties" ma:root="true" ma:fieldsID="4e3cc5ee329d7fcec50399b0eb4204d4" ns1:_="">
    <xsd:import namespace="1a034b1e-ab73-4239-8c9c-387de1e20864"/>
    <xsd:element name="properties">
      <xsd:complexType>
        <xsd:sequence>
          <xsd:element name="documentManagement">
            <xsd:complexType>
              <xsd:all>
                <xsd:element ref="ns1:documentTitle" minOccurs="0"/>
                <xsd:element ref="ns1:documentSummary" minOccurs="0"/>
                <xsd:element ref="ns1:documentFollowUp" minOccurs="0"/>
                <xsd:element ref="ns1:_dlc_DocId" minOccurs="0"/>
                <xsd:element ref="ns1:_dlc_DocIdUrl" minOccurs="0"/>
                <xsd:element ref="ns1:_dlc_DocIdPersistId" minOccurs="0"/>
                <xsd:element ref="ns1:cb275e71b8164c3e8094cd34c5fab278" minOccurs="0"/>
                <xsd:element ref="ns1:TaxCatchAll" minOccurs="0"/>
                <xsd:element ref="ns1:TaxCatchAllLabel" minOccurs="0"/>
                <xsd:element ref="ns1:lb6fe15597f9415ca9fb2a0c1d78273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34b1e-ab73-4239-8c9c-387de1e20864" elementFormDefault="qualified">
    <xsd:import namespace="http://schemas.microsoft.com/office/2006/documentManagement/types"/>
    <xsd:import namespace="http://schemas.microsoft.com/office/infopath/2007/PartnerControls"/>
    <xsd:element name="documentTitle" ma:index="0" nillable="true" ma:displayName="Document Title" ma:description="The Title of the Document is different than its Filename." ma:internalName="documentTitle">
      <xsd:simpleType>
        <xsd:restriction base="dms:Text">
          <xsd:maxLength value="255"/>
        </xsd:restriction>
      </xsd:simpleType>
    </xsd:element>
    <xsd:element name="documentSummary" ma:index="1" nillable="true" ma:displayName="Summary" ma:description="The Summary is useful to further describe the document." ma:internalName="documentSummary">
      <xsd:simpleType>
        <xsd:restriction base="dms:Note">
          <xsd:maxLength value="255"/>
        </xsd:restriction>
      </xsd:simpleType>
    </xsd:element>
    <xsd:element name="documentFollowUp" ma:index="2" nillable="true" ma:displayName="Follow Up" ma:description="Any pertinent Information regarding the proposed Workflow to this document." ma:internalName="documentFollowUp">
      <xsd:simpleType>
        <xsd:restriction base="dms:Note">
          <xsd:maxLength value="255"/>
        </xsd:restriction>
      </xsd:simpleType>
    </xsd:element>
    <xsd:element name="_dlc_DocId" ma:index="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b275e71b8164c3e8094cd34c5fab278" ma:index="6" nillable="true" ma:taxonomy="true" ma:internalName="cb275e71b8164c3e8094cd34c5fab278" ma:taxonomyFieldName="documentGeneralTags" ma:displayName="General Tags" ma:fieldId="{cb275e71-b816-4c3e-8094-cd34c5fab278}" ma:taxonomyMulti="true" ma:sspId="0b3cc5dc-dc2a-4346-9392-57628a0b46cb" ma:termSetId="8b7e80e7-ae8a-43b2-bd33-ab5e3dce1b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description="" ma:hidden="true" ma:list="{e653b6f2-a47c-4fd4-b6c5-186fe9c12306}" ma:internalName="TaxCatchAll" ma:showField="CatchAllData" ma:web="1a034b1e-ab73-4239-8c9c-387de1e20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description="" ma:hidden="true" ma:list="{e653b6f2-a47c-4fd4-b6c5-186fe9c12306}" ma:internalName="TaxCatchAllLabel" ma:readOnly="true" ma:showField="CatchAllDataLabel" ma:web="1a034b1e-ab73-4239-8c9c-387de1e20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b6fe15597f9415ca9fb2a0c1d782732" ma:index="10" nillable="true" ma:taxonomy="true" ma:internalName="lb6fe15597f9415ca9fb2a0c1d782732" ma:taxonomyFieldName="documentCaseTags" ma:displayName="Case Tags" ma:fieldId="{5b6fe155-97f9-415c-a9fb-2a0c1d782732}" ma:taxonomyMulti="true" ma:sspId="0b3cc5dc-dc2a-4346-9392-57628a0b46cb" ma:termSetId="e7469128-6ab1-4f8d-afed-563ed7e6d9a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034b1e-ab73-4239-8c9c-387de1e20864"/>
    <documentTitle xmlns="1a034b1e-ab73-4239-8c9c-387de1e20864" xsi:nil="true"/>
    <cb275e71b8164c3e8094cd34c5fab278 xmlns="1a034b1e-ab73-4239-8c9c-387de1e20864">
      <Terms xmlns="http://schemas.microsoft.com/office/infopath/2007/PartnerControls"/>
    </cb275e71b8164c3e8094cd34c5fab278>
    <documentFollowUp xmlns="1a034b1e-ab73-4239-8c9c-387de1e20864" xsi:nil="true"/>
    <documentSummary xmlns="1a034b1e-ab73-4239-8c9c-387de1e20864" xsi:nil="true"/>
    <lb6fe15597f9415ca9fb2a0c1d782732 xmlns="1a034b1e-ab73-4239-8c9c-387de1e20864">
      <Terms xmlns="http://schemas.microsoft.com/office/infopath/2007/PartnerControls"/>
    </lb6fe15597f9415ca9fb2a0c1d782732>
    <_dlc_DocId xmlns="1a034b1e-ab73-4239-8c9c-387de1e20864">COMPCOLLAB-46496608-403</_dlc_DocId>
    <_dlc_DocIdUrl xmlns="1a034b1e-ab73-4239-8c9c-387de1e20864">
      <Url>https://compcollab.ec.europa.eu/cases/HT.6033/_layouts/15/DocIdRedir.aspx?ID=COMPCOLLAB-46496608-403</Url>
      <Description>COMPCOLLAB-46496608-403</Description>
    </_dlc_DocIdUrl>
  </documentManagement>
</p:properties>
</file>

<file path=customXml/itemProps1.xml><?xml version="1.0" encoding="utf-8"?>
<ds:datastoreItem xmlns:ds="http://schemas.openxmlformats.org/officeDocument/2006/customXml" ds:itemID="{A59A5978-0362-4F4E-8BE5-2637A6A3A5E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E70863C-1911-40E0-AC2D-6ECD55C6A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034b1e-ab73-4239-8c9c-387de1e20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75E5A6-4992-4BB8-AAFB-82B87CC6F555}">
  <ds:schemaRefs>
    <ds:schemaRef ds:uri="1a034b1e-ab73-4239-8c9c-387de1e2086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1399</TotalTime>
  <Words>620</Words>
  <Application>Microsoft Macintosh PowerPoint</Application>
  <PresentationFormat>Widescreen</PresentationFormat>
  <Paragraphs>66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Evaluation of Regulations 1/2003 and 773/2004 – Preliminary results of public consultation  ECLF annual plenary meeting, 8 December 2022  </vt:lpstr>
      <vt:lpstr>Evaluation exercise </vt:lpstr>
      <vt:lpstr>Consultation process</vt:lpstr>
      <vt:lpstr>EU Survey feedback – effective and uniform application</vt:lpstr>
      <vt:lpstr>General overview</vt:lpstr>
      <vt:lpstr>Regulation 1/2003 Evaluation – Timeline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Evaluation  of Regulations 1/2003 and 773/2004</dc:title>
  <dc:creator>DRESSLER Richard (COMP)</dc:creator>
  <cp:lastModifiedBy>Liza Lovdahl Gormsen</cp:lastModifiedBy>
  <cp:revision>156</cp:revision>
  <dcterms:created xsi:type="dcterms:W3CDTF">2022-10-17T08:38:14Z</dcterms:created>
  <dcterms:modified xsi:type="dcterms:W3CDTF">2022-12-12T17:02:29Z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0x01010400988603A364794F7AA753E65AAE732805000994316B630CD54B90AF345134E4B549</vt:lpwstr>
  </property>
  <property fmtid="{D5CDD505-2E9C-101B-9397-08002B2CF9AE}" pid="3" name="_dlc_DocIdItemGuid">
    <vt:lpwstr>ae21e1c0-4985-467f-a84b-10de37e45ce5</vt:lpwstr>
  </property>
  <property fmtid="{D5CDD505-2E9C-101B-9397-08002B2CF9AE}" pid="4" name="documentCaseTags">
    <vt:lpwstr/>
  </property>
  <property fmtid="{D5CDD505-2E9C-101B-9397-08002B2CF9AE}" pid="5" name="documentGeneralTags">
    <vt:lpwstr/>
  </property>
</Properties>
</file>