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330" r:id="rId3"/>
    <p:sldId id="329" r:id="rId4"/>
    <p:sldId id="328" r:id="rId5"/>
    <p:sldId id="32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618"/>
    <a:srgbClr val="6A828C"/>
    <a:srgbClr val="000000"/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76" y="17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rgbClr val="6A828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rgbClr val="E8761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rgbClr val="E87618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rgbClr val="E87618"/>
            </a:solidFill>
          </a:ln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69849"/>
            <a:ext cx="12192000" cy="5788152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" y="-1"/>
            <a:ext cx="12190587" cy="68587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715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1069848"/>
            <a:ext cx="12192000" cy="2899126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" y="-1"/>
            <a:ext cx="12190587" cy="685879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" y="-1"/>
            <a:ext cx="12190587" cy="68587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6" y="6082708"/>
            <a:ext cx="3306976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7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rgbClr val="6A82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6" y="6082708"/>
            <a:ext cx="3306976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E876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6A82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rgbClr val="E876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077" y="6082708"/>
            <a:ext cx="3306974" cy="49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rgbClr val="6A828C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71" r:id="rId2"/>
    <p:sldLayoutId id="2147483662" r:id="rId3"/>
    <p:sldLayoutId id="2147483657" r:id="rId4"/>
    <p:sldLayoutId id="2147483649" r:id="rId5"/>
    <p:sldLayoutId id="2147483651" r:id="rId6"/>
    <p:sldLayoutId id="2147483669" r:id="rId7"/>
    <p:sldLayoutId id="2147483670" r:id="rId8"/>
    <p:sldLayoutId id="2147483650" r:id="rId9"/>
    <p:sldLayoutId id="2147483660" r:id="rId10"/>
    <p:sldLayoutId id="2147483652" r:id="rId11"/>
    <p:sldLayoutId id="2147483661" r:id="rId12"/>
    <p:sldLayoutId id="2147483653" r:id="rId13"/>
    <p:sldLayoutId id="2147483654" r:id="rId14"/>
    <p:sldLayoutId id="2147483659" r:id="rId15"/>
    <p:sldLayoutId id="2147483658" r:id="rId16"/>
    <p:sldLayoutId id="2147483666" r:id="rId17"/>
    <p:sldLayoutId id="2147483667" r:id="rId18"/>
    <p:sldLayoutId id="2147483668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6A828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Review of the HBERs </a:t>
            </a:r>
            <a:br>
              <a:rPr lang="en-GB"/>
            </a:br>
            <a:r>
              <a:rPr lang="en-GB"/>
              <a:t>and the Horizontal Guidelines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/>
              <a:t>Presentation for the ECLF</a:t>
            </a:r>
            <a:r>
              <a:rPr lang="en-GB" sz="4400" dirty="0"/>
              <a:t>	</a:t>
            </a:r>
            <a:endParaRPr lang="fr-BE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1800" dirty="0"/>
              <a:t>8 December 2022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Evaluation - criticism: too little guidance for self-assessment in digital times</a:t>
            </a:r>
          </a:p>
          <a:p>
            <a:pPr>
              <a:spcAft>
                <a:spcPts val="600"/>
              </a:spcAft>
            </a:pPr>
            <a:r>
              <a:rPr lang="en-US"/>
              <a:t>Revision: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Guidance on all types of information exchange, incl. different types of data sharing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Coherent approach, as risks of collusion and foreclosure are similar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/>
              <a:t>Updated to include most recent case law on information exchange, incl. by object/effect</a:t>
            </a:r>
          </a:p>
          <a:p>
            <a:pPr>
              <a:spcAft>
                <a:spcPts val="600"/>
              </a:spcAft>
            </a:pPr>
            <a:r>
              <a:rPr lang="nl-NL"/>
              <a:t>Guidance complements EU data / digital strategy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/>
              <a:t>DMA: obligations for gatekeepers 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/>
              <a:t>Data Act: obligation to share product-generated data with end-users and third parties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/>
              <a:t>Guidelines: competition law assessment of data sharing in horizontal cooperation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Information exchange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3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22614"/>
            <a:ext cx="10905699" cy="4849586"/>
          </a:xfrm>
        </p:spPr>
        <p:txBody>
          <a:bodyPr/>
          <a:lstStyle/>
          <a:p>
            <a:r>
              <a:rPr lang="en-GB" sz="2800" dirty="0"/>
              <a:t>Contribution of competition law to the </a:t>
            </a:r>
            <a:r>
              <a:rPr lang="en-GB" sz="2800" b="1" dirty="0"/>
              <a:t>Green Deal</a:t>
            </a:r>
          </a:p>
          <a:p>
            <a:r>
              <a:rPr lang="it-IT" sz="2800" dirty="0"/>
              <a:t>Competition </a:t>
            </a:r>
            <a:r>
              <a:rPr lang="it-IT" sz="2800" dirty="0" err="1"/>
              <a:t>drives</a:t>
            </a:r>
            <a:r>
              <a:rPr lang="it-IT" sz="2800" dirty="0"/>
              <a:t> </a:t>
            </a:r>
            <a:r>
              <a:rPr lang="it-IT" sz="2800" dirty="0" err="1"/>
              <a:t>efficient</a:t>
            </a:r>
            <a:r>
              <a:rPr lang="it-IT" sz="2800" dirty="0"/>
              <a:t> </a:t>
            </a:r>
            <a:r>
              <a:rPr lang="it-IT" sz="2800" dirty="0" err="1"/>
              <a:t>allocation</a:t>
            </a:r>
            <a:r>
              <a:rPr lang="it-IT" sz="2800" dirty="0"/>
              <a:t> of </a:t>
            </a:r>
            <a:r>
              <a:rPr lang="it-IT" sz="2800" dirty="0" err="1"/>
              <a:t>resources</a:t>
            </a:r>
            <a:r>
              <a:rPr lang="it-IT" sz="2800" dirty="0"/>
              <a:t>, </a:t>
            </a:r>
            <a:r>
              <a:rPr lang="it-IT" sz="2800" dirty="0" err="1"/>
              <a:t>innovation</a:t>
            </a:r>
            <a:r>
              <a:rPr lang="it-IT" sz="2800" dirty="0"/>
              <a:t>, </a:t>
            </a:r>
            <a:r>
              <a:rPr lang="it-IT" sz="2800" dirty="0" err="1"/>
              <a:t>lower</a:t>
            </a:r>
            <a:r>
              <a:rPr lang="it-IT" sz="2800" dirty="0"/>
              <a:t> </a:t>
            </a:r>
            <a:r>
              <a:rPr lang="it-IT" sz="2800" dirty="0" err="1"/>
              <a:t>costs</a:t>
            </a:r>
            <a:endParaRPr lang="it-IT" sz="2800" dirty="0"/>
          </a:p>
          <a:p>
            <a:r>
              <a:rPr lang="it-IT" sz="2800" dirty="0" err="1"/>
              <a:t>Broad</a:t>
            </a:r>
            <a:r>
              <a:rPr lang="it-IT" sz="2800" dirty="0"/>
              <a:t> </a:t>
            </a:r>
            <a:r>
              <a:rPr lang="it-IT" sz="2800" dirty="0" err="1"/>
              <a:t>reflection</a:t>
            </a:r>
            <a:r>
              <a:rPr lang="it-IT" sz="2800" dirty="0"/>
              <a:t>/</a:t>
            </a:r>
            <a:r>
              <a:rPr lang="it-IT" sz="2800" dirty="0" err="1"/>
              <a:t>consultation</a:t>
            </a:r>
            <a:r>
              <a:rPr lang="it-IT" sz="2800" dirty="0"/>
              <a:t>: </a:t>
            </a:r>
            <a:r>
              <a:rPr lang="it-IT" sz="2800" dirty="0" err="1"/>
              <a:t>stakeholders</a:t>
            </a:r>
            <a:r>
              <a:rPr lang="it-IT" sz="2800" dirty="0"/>
              <a:t>, </a:t>
            </a:r>
            <a:r>
              <a:rPr lang="it-IT" sz="2800" dirty="0" err="1"/>
              <a:t>NCAs</a:t>
            </a:r>
            <a:endParaRPr lang="it-IT" sz="2800" dirty="0"/>
          </a:p>
          <a:p>
            <a:r>
              <a:rPr lang="it-IT" sz="2800" dirty="0"/>
              <a:t>Call for </a:t>
            </a:r>
            <a:r>
              <a:rPr lang="it-IT" sz="2800" dirty="0" err="1"/>
              <a:t>guidance</a:t>
            </a:r>
            <a:r>
              <a:rPr lang="it-IT" sz="2800" dirty="0"/>
              <a:t> and </a:t>
            </a:r>
            <a:r>
              <a:rPr lang="it-IT" sz="2800" dirty="0" err="1"/>
              <a:t>legal</a:t>
            </a:r>
            <a:r>
              <a:rPr lang="it-IT" sz="2800" dirty="0"/>
              <a:t> </a:t>
            </a:r>
            <a:r>
              <a:rPr lang="it-IT" sz="2800" dirty="0" err="1"/>
              <a:t>certainty</a:t>
            </a:r>
            <a:endParaRPr lang="en-GB" sz="2800" dirty="0"/>
          </a:p>
          <a:p>
            <a:r>
              <a:rPr lang="en-GB" sz="2800" dirty="0"/>
              <a:t>New chapter with guidance and clarifications on the competition law assessment of horizontal agreements that pursue </a:t>
            </a:r>
            <a:r>
              <a:rPr lang="en-GB" sz="2800" b="1" dirty="0"/>
              <a:t>sustainability objectives</a:t>
            </a:r>
            <a:r>
              <a:rPr lang="en-GB" sz="2800" dirty="0"/>
              <a:t> </a:t>
            </a:r>
          </a:p>
          <a:p>
            <a:pPr marL="457200" lvl="1" indent="0">
              <a:buNone/>
            </a:pPr>
            <a:endParaRPr lang="en-GB" dirty="0"/>
          </a:p>
          <a:p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1608" y="268977"/>
            <a:ext cx="10515600" cy="782357"/>
          </a:xfrm>
        </p:spPr>
        <p:txBody>
          <a:bodyPr/>
          <a:lstStyle/>
          <a:p>
            <a:r>
              <a:rPr lang="en-GB" sz="3200" dirty="0">
                <a:solidFill>
                  <a:srgbClr val="024EA2"/>
                </a:solidFill>
              </a:rPr>
              <a:t>Guidance on sustainability agreements</a:t>
            </a:r>
            <a:endParaRPr lang="fr-BE" sz="3200" dirty="0">
              <a:solidFill>
                <a:srgbClr val="02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6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22614"/>
            <a:ext cx="10905699" cy="4849586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 err="1"/>
              <a:t>Broad</a:t>
            </a:r>
            <a:r>
              <a:rPr lang="it-IT" sz="2400" dirty="0"/>
              <a:t> </a:t>
            </a:r>
            <a:r>
              <a:rPr lang="it-IT" sz="2400" dirty="0" err="1"/>
              <a:t>concept</a:t>
            </a:r>
            <a:r>
              <a:rPr lang="it-IT" sz="2400" dirty="0"/>
              <a:t> of </a:t>
            </a:r>
            <a:r>
              <a:rPr lang="it-IT" sz="2400" dirty="0" err="1"/>
              <a:t>sustainability</a:t>
            </a:r>
            <a:endParaRPr lang="it-IT" sz="24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 err="1"/>
              <a:t>Sustainability</a:t>
            </a:r>
            <a:r>
              <a:rPr lang="it-IT" sz="2400" dirty="0"/>
              <a:t> goal: </a:t>
            </a:r>
            <a:r>
              <a:rPr lang="it-IT" sz="2400" dirty="0" err="1"/>
              <a:t>object</a:t>
            </a:r>
            <a:r>
              <a:rPr lang="it-IT" sz="2400" dirty="0"/>
              <a:t>/</a:t>
            </a:r>
            <a:r>
              <a:rPr lang="it-IT" sz="2400" dirty="0" err="1"/>
              <a:t>effect</a:t>
            </a:r>
            <a:endParaRPr lang="it-IT" sz="24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Agreements setting </a:t>
            </a:r>
            <a:r>
              <a:rPr lang="en-GB" sz="2400" b="1" dirty="0"/>
              <a:t>sustainability standards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b="1" dirty="0"/>
              <a:t>Concrete examples </a:t>
            </a:r>
            <a:r>
              <a:rPr lang="en-GB" sz="2400" dirty="0"/>
              <a:t>about how sustainability objectives can be pursued without infringing Art. 101(1)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How </a:t>
            </a:r>
            <a:r>
              <a:rPr lang="en-GB" sz="2400" b="1" dirty="0"/>
              <a:t>sustainability benefits </a:t>
            </a:r>
            <a:r>
              <a:rPr lang="en-GB" sz="2400" dirty="0"/>
              <a:t>can be taken into account under Art. 101(3</a:t>
            </a:r>
            <a:r>
              <a:rPr lang="en-GB" sz="2400"/>
              <a:t>)  </a:t>
            </a:r>
            <a:endParaRPr lang="en-GB" sz="24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 err="1"/>
              <a:t>Balanced</a:t>
            </a:r>
            <a:r>
              <a:rPr lang="it-IT" sz="2400" dirty="0"/>
              <a:t> </a:t>
            </a:r>
            <a:r>
              <a:rPr lang="it-IT" sz="2400" dirty="0" err="1"/>
              <a:t>approach</a:t>
            </a:r>
            <a:r>
              <a:rPr lang="it-IT" sz="2400" dirty="0"/>
              <a:t> (</a:t>
            </a:r>
            <a:r>
              <a:rPr lang="it-IT" sz="2400" dirty="0" err="1"/>
              <a:t>risk</a:t>
            </a:r>
            <a:r>
              <a:rPr lang="it-IT" sz="2400" dirty="0"/>
              <a:t> of </a:t>
            </a:r>
            <a:r>
              <a:rPr lang="it-IT" sz="2400" dirty="0" err="1"/>
              <a:t>greenwashing</a:t>
            </a:r>
            <a:r>
              <a:rPr lang="it-IT" sz="2400" dirty="0"/>
              <a:t> vs. </a:t>
            </a:r>
            <a:r>
              <a:rPr lang="it-IT" sz="2400" dirty="0" err="1"/>
              <a:t>too</a:t>
            </a:r>
            <a:r>
              <a:rPr lang="it-IT" sz="2400" dirty="0"/>
              <a:t> «</a:t>
            </a:r>
            <a:r>
              <a:rPr lang="it-IT" sz="2400" dirty="0" err="1"/>
              <a:t>strict</a:t>
            </a:r>
            <a:r>
              <a:rPr lang="it-IT" sz="2400" dirty="0"/>
              <a:t>» </a:t>
            </a:r>
            <a:r>
              <a:rPr lang="it-IT" sz="2400" dirty="0" err="1"/>
              <a:t>views</a:t>
            </a:r>
            <a:r>
              <a:rPr lang="it-IT" sz="2400" dirty="0"/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2400" dirty="0"/>
              <a:t>Application in </a:t>
            </a:r>
            <a:r>
              <a:rPr lang="it-IT" sz="2400" dirty="0" err="1"/>
              <a:t>practice</a:t>
            </a:r>
            <a:r>
              <a:rPr lang="it-IT" sz="2400" dirty="0"/>
              <a:t>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provide</a:t>
            </a:r>
            <a:r>
              <a:rPr lang="it-IT" sz="2400" dirty="0"/>
              <a:t> </a:t>
            </a:r>
            <a:r>
              <a:rPr lang="it-IT" sz="2400" dirty="0" err="1"/>
              <a:t>guidance</a:t>
            </a:r>
            <a:r>
              <a:rPr lang="it-IT" sz="2400" dirty="0"/>
              <a:t> (</a:t>
            </a:r>
            <a:r>
              <a:rPr lang="it-IT" sz="2400" dirty="0" err="1"/>
              <a:t>Informal</a:t>
            </a:r>
            <a:r>
              <a:rPr lang="it-IT" sz="2400" dirty="0"/>
              <a:t> </a:t>
            </a:r>
            <a:r>
              <a:rPr lang="it-IT" sz="2400" dirty="0" err="1"/>
              <a:t>Guidance</a:t>
            </a:r>
            <a:r>
              <a:rPr lang="it-IT" sz="2400" dirty="0"/>
              <a:t> </a:t>
            </a:r>
            <a:r>
              <a:rPr lang="it-IT" sz="2400" dirty="0" err="1"/>
              <a:t>Notice</a:t>
            </a:r>
            <a:r>
              <a:rPr lang="it-IT" sz="2400" dirty="0"/>
              <a:t>)</a:t>
            </a:r>
            <a:endParaRPr lang="en-GB" sz="2400" dirty="0"/>
          </a:p>
          <a:p>
            <a:pPr marL="457200" lvl="1" indent="0">
              <a:buNone/>
            </a:pPr>
            <a:endParaRPr lang="en-GB" sz="2400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1608" y="268977"/>
            <a:ext cx="10515600" cy="782357"/>
          </a:xfrm>
        </p:spPr>
        <p:txBody>
          <a:bodyPr/>
          <a:lstStyle/>
          <a:p>
            <a:r>
              <a:rPr lang="en-GB" sz="3200" dirty="0">
                <a:solidFill>
                  <a:srgbClr val="024EA2"/>
                </a:solidFill>
              </a:rPr>
              <a:t>Guidance on sustainability agreements 2</a:t>
            </a:r>
            <a:endParaRPr lang="fr-BE" sz="3200" dirty="0">
              <a:solidFill>
                <a:srgbClr val="024E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3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5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you</a:t>
            </a:r>
            <a:endParaRPr lang="fr-BE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3200"/>
              <a:t>Contact:</a:t>
            </a:r>
          </a:p>
          <a:p>
            <a:r>
              <a:rPr lang="en-GB" sz="3200"/>
              <a:t>COMP-HBERS-REVIEW@ec.europa.eu</a:t>
            </a:r>
            <a:endParaRPr lang="fr-BE" sz="3200"/>
          </a:p>
        </p:txBody>
      </p:sp>
    </p:spTree>
    <p:extLst>
      <p:ext uri="{BB962C8B-B14F-4D97-AF65-F5344CB8AC3E}">
        <p14:creationId xmlns:p14="http://schemas.microsoft.com/office/powerpoint/2010/main" val="223200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Macintosh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Office Theme</vt:lpstr>
      <vt:lpstr>Review of the HBERs  and the Horizontal Guidelines</vt:lpstr>
      <vt:lpstr>Information exchange</vt:lpstr>
      <vt:lpstr>Guidance on sustainability agreements</vt:lpstr>
      <vt:lpstr>Guidance on sustainability agreements 2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2021-07-07T10:10:28Z</dcterms:created>
  <dcterms:modified xsi:type="dcterms:W3CDTF">2022-12-12T17:00:51Z</dcterms:modified>
</cp:coreProperties>
</file>